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9" r:id="rId2"/>
    <p:sldId id="261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8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F9EB2-E62A-4227-85E2-FC7CAC40A189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58BE6-C285-4770-A679-A5CED2A622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53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58BE6-C285-4770-A679-A5CED2A622E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84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58BE6-C285-4770-A679-A5CED2A622E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66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19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47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41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96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7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0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32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5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90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9899C-6969-4575-A77C-366351A4E7B3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D2A1-65A5-4CD6-BFB8-78EE3DA60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9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589692-AC67-4548-87DE-675120CD18A3}"/>
              </a:ext>
            </a:extLst>
          </p:cNvPr>
          <p:cNvSpPr/>
          <p:nvPr/>
        </p:nvSpPr>
        <p:spPr>
          <a:xfrm>
            <a:off x="70338" y="7531861"/>
            <a:ext cx="6667046" cy="1554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21940"/>
            <a:ext cx="6858000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一般用医薬品の店舗販売の確認事項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DB3BF92-6C09-48EF-9630-C83C572BBB15}"/>
              </a:ext>
            </a:extLst>
          </p:cNvPr>
          <p:cNvGrpSpPr/>
          <p:nvPr/>
        </p:nvGrpSpPr>
        <p:grpSpPr>
          <a:xfrm>
            <a:off x="197991" y="446154"/>
            <a:ext cx="2091387" cy="400110"/>
            <a:chOff x="183923" y="3337966"/>
            <a:chExt cx="2165381" cy="400110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3391359B-7E72-45A0-A796-E970C38B0814}"/>
                </a:ext>
              </a:extLst>
            </p:cNvPr>
            <p:cNvSpPr txBox="1"/>
            <p:nvPr/>
          </p:nvSpPr>
          <p:spPr>
            <a:xfrm>
              <a:off x="476963" y="3337966"/>
              <a:ext cx="1872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u="sng" dirty="0"/>
                <a:t>要指導医薬品</a:t>
              </a: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D0235421-FF32-410C-A146-45A20B32022E}"/>
                </a:ext>
              </a:extLst>
            </p:cNvPr>
            <p:cNvSpPr/>
            <p:nvPr/>
          </p:nvSpPr>
          <p:spPr>
            <a:xfrm rot="5400000">
              <a:off x="158303" y="3425199"/>
              <a:ext cx="274242" cy="223002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E92B1-48E6-417A-9D9E-5113108BF325}"/>
              </a:ext>
            </a:extLst>
          </p:cNvPr>
          <p:cNvSpPr txBox="1"/>
          <p:nvPr/>
        </p:nvSpPr>
        <p:spPr>
          <a:xfrm>
            <a:off x="491031" y="782009"/>
            <a:ext cx="6303664" cy="2953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購入者の本人確認（本人以外は販売不可）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年齢、症状、併用薬の有無など、使用者の状況確認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b="1" dirty="0"/>
              <a:t>文書による</a:t>
            </a:r>
            <a:r>
              <a:rPr lang="ja-JP" altLang="en-US" dirty="0"/>
              <a:t>、情報提供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b="1" dirty="0"/>
              <a:t>薬剤師による</a:t>
            </a:r>
            <a:r>
              <a:rPr lang="ja-JP" altLang="en-US" dirty="0"/>
              <a:t>、情報提供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情報提供内容を理解したかどうか等の確認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対面での対応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b="1" dirty="0"/>
              <a:t>販売記録の作成</a:t>
            </a:r>
            <a:endParaRPr lang="en-US" altLang="ja-JP" b="1" dirty="0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FDFA1D6-7D7E-4C3E-A423-BA06D6898599}"/>
              </a:ext>
            </a:extLst>
          </p:cNvPr>
          <p:cNvGrpSpPr/>
          <p:nvPr/>
        </p:nvGrpSpPr>
        <p:grpSpPr>
          <a:xfrm>
            <a:off x="197991" y="3882674"/>
            <a:ext cx="2165381" cy="400110"/>
            <a:chOff x="183923" y="3337966"/>
            <a:chExt cx="2165381" cy="400110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162113D6-84B7-4B97-84C2-F24169C78EBC}"/>
                </a:ext>
              </a:extLst>
            </p:cNvPr>
            <p:cNvSpPr txBox="1"/>
            <p:nvPr/>
          </p:nvSpPr>
          <p:spPr>
            <a:xfrm>
              <a:off x="476963" y="3337966"/>
              <a:ext cx="1872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u="sng" dirty="0"/>
                <a:t>第</a:t>
              </a:r>
              <a:r>
                <a:rPr kumimoji="1" lang="en-US" altLang="ja-JP" sz="2000" u="sng" dirty="0"/>
                <a:t>1</a:t>
              </a:r>
              <a:r>
                <a:rPr kumimoji="1" lang="ja-JP" altLang="en-US" sz="2000" u="sng" dirty="0"/>
                <a:t>類医薬品</a:t>
              </a:r>
            </a:p>
          </p:txBody>
        </p:sp>
        <p:sp>
          <p:nvSpPr>
            <p:cNvPr id="23" name="二等辺三角形 22">
              <a:extLst>
                <a:ext uri="{FF2B5EF4-FFF2-40B4-BE49-F238E27FC236}">
                  <a16:creationId xmlns:a16="http://schemas.microsoft.com/office/drawing/2014/main" id="{8038A571-BB6E-431D-84ED-3CFE11526866}"/>
                </a:ext>
              </a:extLst>
            </p:cNvPr>
            <p:cNvSpPr/>
            <p:nvPr/>
          </p:nvSpPr>
          <p:spPr>
            <a:xfrm rot="5400000">
              <a:off x="158303" y="3425199"/>
              <a:ext cx="274242" cy="223002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380749-6872-4F37-9E2F-C58445525C59}"/>
              </a:ext>
            </a:extLst>
          </p:cNvPr>
          <p:cNvSpPr txBox="1"/>
          <p:nvPr/>
        </p:nvSpPr>
        <p:spPr>
          <a:xfrm>
            <a:off x="491031" y="4218529"/>
            <a:ext cx="6381037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使用者の確認（本人以外でも販売は可能）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年齢、症状、併用薬の有無など、使用者の状況確認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b="1" dirty="0"/>
              <a:t>文書による</a:t>
            </a:r>
            <a:r>
              <a:rPr lang="ja-JP" altLang="en-US" dirty="0"/>
              <a:t>、情報提供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b="1" dirty="0"/>
              <a:t>薬剤師による</a:t>
            </a:r>
            <a:r>
              <a:rPr lang="ja-JP" altLang="en-US" dirty="0"/>
              <a:t>、情報提供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情報提供内容を理解したかどうか等の確認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薬剤師による、質問や相談に対する適切な情報の提供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b="1" dirty="0"/>
              <a:t>販売記録の作成</a:t>
            </a:r>
            <a:endParaRPr lang="en-US" altLang="ja-JP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CC980E-B2D1-488D-8D63-DD69579BCEA1}"/>
              </a:ext>
            </a:extLst>
          </p:cNvPr>
          <p:cNvSpPr txBox="1"/>
          <p:nvPr/>
        </p:nvSpPr>
        <p:spPr>
          <a:xfrm>
            <a:off x="491030" y="7665038"/>
            <a:ext cx="2016369" cy="1424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80000">
              <a:lnSpc>
                <a:spcPct val="150000"/>
              </a:lnSpc>
            </a:pPr>
            <a:r>
              <a:rPr lang="ja-JP" altLang="en-US" sz="2000" dirty="0"/>
              <a:t>・販売日時</a:t>
            </a:r>
            <a:endParaRPr lang="en-US" altLang="ja-JP" sz="2000" dirty="0"/>
          </a:p>
          <a:p>
            <a:pPr defTabSz="1080000">
              <a:lnSpc>
                <a:spcPct val="150000"/>
              </a:lnSpc>
            </a:pPr>
            <a:r>
              <a:rPr lang="ja-JP" altLang="en-US" sz="2000" dirty="0"/>
              <a:t>・販売製品名</a:t>
            </a:r>
            <a:endParaRPr lang="en-US" altLang="ja-JP" sz="2000" dirty="0"/>
          </a:p>
          <a:p>
            <a:pPr defTabSz="1080000">
              <a:lnSpc>
                <a:spcPct val="150000"/>
              </a:lnSpc>
            </a:pPr>
            <a:r>
              <a:rPr lang="ja-JP" altLang="en-US" sz="2000" dirty="0"/>
              <a:t>・販売個数</a:t>
            </a:r>
            <a:endParaRPr lang="en-US" altLang="ja-JP" sz="2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59E7C0A-744F-4AA3-807A-35C801C22588}"/>
              </a:ext>
            </a:extLst>
          </p:cNvPr>
          <p:cNvSpPr txBox="1"/>
          <p:nvPr/>
        </p:nvSpPr>
        <p:spPr>
          <a:xfrm>
            <a:off x="2584774" y="7676758"/>
            <a:ext cx="4152610" cy="1424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80000">
              <a:lnSpc>
                <a:spcPct val="150000"/>
              </a:lnSpc>
            </a:pPr>
            <a:r>
              <a:rPr lang="ja-JP" altLang="en-US" sz="2000" dirty="0"/>
              <a:t>・情報提供内容の理解の有無</a:t>
            </a:r>
            <a:endParaRPr lang="en-US" altLang="ja-JP" sz="2000" dirty="0"/>
          </a:p>
          <a:p>
            <a:pPr defTabSz="1080000">
              <a:lnSpc>
                <a:spcPct val="150000"/>
              </a:lnSpc>
            </a:pPr>
            <a:r>
              <a:rPr lang="ja-JP" altLang="en-US" sz="2000" dirty="0"/>
              <a:t>・販売・情報提供した薬剤師の氏名</a:t>
            </a:r>
            <a:endParaRPr lang="en-US" altLang="ja-JP" sz="2000" dirty="0"/>
          </a:p>
          <a:p>
            <a:pPr defTabSz="1080000">
              <a:lnSpc>
                <a:spcPct val="150000"/>
              </a:lnSpc>
            </a:pPr>
            <a:r>
              <a:rPr lang="ja-JP" altLang="en-US" sz="2000" dirty="0"/>
              <a:t>・購入者情報（必要に応じて）</a:t>
            </a:r>
            <a:endParaRPr lang="en-US" altLang="ja-JP" sz="2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D32429A-65B5-48DA-BBCE-21428EA0C20B}"/>
              </a:ext>
            </a:extLst>
          </p:cNvPr>
          <p:cNvSpPr txBox="1"/>
          <p:nvPr/>
        </p:nvSpPr>
        <p:spPr>
          <a:xfrm>
            <a:off x="214366" y="7257117"/>
            <a:ext cx="144562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販売記録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DCD1C3-1E41-45E4-A1C9-15D355606749}"/>
              </a:ext>
            </a:extLst>
          </p:cNvPr>
          <p:cNvSpPr txBox="1"/>
          <p:nvPr/>
        </p:nvSpPr>
        <p:spPr>
          <a:xfrm>
            <a:off x="1695151" y="7243009"/>
            <a:ext cx="4865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lang="ja-JP" altLang="en-US" sz="1400" dirty="0"/>
              <a:t>別紙、「医薬品販売記録および確認事項」</a:t>
            </a:r>
            <a:r>
              <a:rPr kumimoji="1" lang="ja-JP" altLang="en-US" sz="1400" dirty="0"/>
              <a:t>をご参照ください。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5973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21940"/>
            <a:ext cx="6858000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一般用医薬品の店舗販売の確認事項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9FFAA41-14C4-4E3A-BDD3-A842960A279E}"/>
              </a:ext>
            </a:extLst>
          </p:cNvPr>
          <p:cNvGrpSpPr/>
          <p:nvPr/>
        </p:nvGrpSpPr>
        <p:grpSpPr>
          <a:xfrm>
            <a:off x="183923" y="1271489"/>
            <a:ext cx="2547557" cy="400110"/>
            <a:chOff x="183923" y="3337966"/>
            <a:chExt cx="2547557" cy="400110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F2A93E0A-7014-4456-9617-AB7206FE81A9}"/>
                </a:ext>
              </a:extLst>
            </p:cNvPr>
            <p:cNvSpPr txBox="1"/>
            <p:nvPr/>
          </p:nvSpPr>
          <p:spPr>
            <a:xfrm>
              <a:off x="476963" y="3337966"/>
              <a:ext cx="22545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u="sng" dirty="0"/>
                <a:t>指定第</a:t>
              </a:r>
              <a:r>
                <a:rPr lang="ja-JP" altLang="en-US" sz="2000" u="sng" dirty="0"/>
                <a:t>２</a:t>
              </a:r>
              <a:r>
                <a:rPr kumimoji="1" lang="ja-JP" altLang="en-US" sz="2000" u="sng" dirty="0"/>
                <a:t>類医薬品</a:t>
              </a:r>
              <a:endParaRPr kumimoji="1" lang="en-US" altLang="ja-JP" sz="2000" u="sng" dirty="0"/>
            </a:p>
          </p:txBody>
        </p:sp>
        <p:sp>
          <p:nvSpPr>
            <p:cNvPr id="29" name="二等辺三角形 28">
              <a:extLst>
                <a:ext uri="{FF2B5EF4-FFF2-40B4-BE49-F238E27FC236}">
                  <a16:creationId xmlns:a16="http://schemas.microsoft.com/office/drawing/2014/main" id="{0012A4A6-A595-47C0-99F5-ED4B20BE1090}"/>
                </a:ext>
              </a:extLst>
            </p:cNvPr>
            <p:cNvSpPr/>
            <p:nvPr/>
          </p:nvSpPr>
          <p:spPr>
            <a:xfrm rot="5400000">
              <a:off x="158303" y="3425199"/>
              <a:ext cx="274242" cy="223002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AD3F425-24A3-4540-B2A1-95892D18FE2A}"/>
              </a:ext>
            </a:extLst>
          </p:cNvPr>
          <p:cNvSpPr txBox="1"/>
          <p:nvPr/>
        </p:nvSpPr>
        <p:spPr>
          <a:xfrm>
            <a:off x="469929" y="1607344"/>
            <a:ext cx="6381037" cy="129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使用者の確認（本人以外でも販売は可能）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年齢、症状、併用薬の有無など、使用者の状況確認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文書による、情報提供（必要に応じて）</a:t>
            </a:r>
            <a:endParaRPr lang="en-US" altLang="ja-JP" dirty="0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BF92043-E518-45A2-A712-E3FA9D683D5B}"/>
              </a:ext>
            </a:extLst>
          </p:cNvPr>
          <p:cNvGrpSpPr/>
          <p:nvPr/>
        </p:nvGrpSpPr>
        <p:grpSpPr>
          <a:xfrm>
            <a:off x="183923" y="3143166"/>
            <a:ext cx="4043419" cy="400110"/>
            <a:chOff x="183923" y="3337966"/>
            <a:chExt cx="4043419" cy="400110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EE9BB0C4-DA55-4BE8-8703-27039531418A}"/>
                </a:ext>
              </a:extLst>
            </p:cNvPr>
            <p:cNvSpPr txBox="1"/>
            <p:nvPr/>
          </p:nvSpPr>
          <p:spPr>
            <a:xfrm>
              <a:off x="476963" y="3337966"/>
              <a:ext cx="37503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u="sng" dirty="0"/>
                <a:t>濫用等のおそれのある医薬品</a:t>
              </a:r>
            </a:p>
          </p:txBody>
        </p:sp>
        <p:sp>
          <p:nvSpPr>
            <p:cNvPr id="33" name="二等辺三角形 32">
              <a:extLst>
                <a:ext uri="{FF2B5EF4-FFF2-40B4-BE49-F238E27FC236}">
                  <a16:creationId xmlns:a16="http://schemas.microsoft.com/office/drawing/2014/main" id="{733B53DE-A654-4047-8069-190348DB9DA3}"/>
                </a:ext>
              </a:extLst>
            </p:cNvPr>
            <p:cNvSpPr/>
            <p:nvPr/>
          </p:nvSpPr>
          <p:spPr>
            <a:xfrm rot="5400000">
              <a:off x="158303" y="3425199"/>
              <a:ext cx="274242" cy="223002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598D03A-7411-48D1-8E0D-D1A1E9F11AC5}"/>
              </a:ext>
            </a:extLst>
          </p:cNvPr>
          <p:cNvSpPr txBox="1"/>
          <p:nvPr/>
        </p:nvSpPr>
        <p:spPr>
          <a:xfrm>
            <a:off x="462895" y="3543276"/>
            <a:ext cx="6381037" cy="2122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年齢、症状、併用薬の有無など、使用者の状況確認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※</a:t>
            </a:r>
            <a:r>
              <a:rPr lang="ja-JP" altLang="en-US" b="1" dirty="0"/>
              <a:t>購入者が若年（高校生・中学生等）の場合、氏名・年齢も</a:t>
            </a:r>
            <a:r>
              <a:rPr lang="ja-JP" altLang="en-US" dirty="0"/>
              <a:t>）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文書による、情報提供（必要に応じて）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en-US" altLang="ja-JP" sz="2000" b="1" baseline="30000" dirty="0"/>
              <a:t>※</a:t>
            </a:r>
            <a:r>
              <a:rPr lang="ja-JP" altLang="en-US" b="1" dirty="0"/>
              <a:t>複数購入を希望する場合、その理由の確認</a:t>
            </a:r>
            <a:endParaRPr lang="en-US" altLang="ja-JP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他店での購入歴、すでに所持していないかの確認</a:t>
            </a:r>
            <a:endParaRPr lang="en-US" altLang="ja-JP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D387E73-F63A-4100-85ED-93BEB579B340}"/>
              </a:ext>
            </a:extLst>
          </p:cNvPr>
          <p:cNvGrpSpPr/>
          <p:nvPr/>
        </p:nvGrpSpPr>
        <p:grpSpPr>
          <a:xfrm>
            <a:off x="183923" y="6031054"/>
            <a:ext cx="3670625" cy="400110"/>
            <a:chOff x="183923" y="3337966"/>
            <a:chExt cx="3670625" cy="400110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74A90F6-5937-4F74-978E-8974F2FD193D}"/>
                </a:ext>
              </a:extLst>
            </p:cNvPr>
            <p:cNvSpPr txBox="1"/>
            <p:nvPr/>
          </p:nvSpPr>
          <p:spPr>
            <a:xfrm>
              <a:off x="476963" y="3337966"/>
              <a:ext cx="33775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u="sng" dirty="0"/>
                <a:t>その他、第２、３類医薬品</a:t>
              </a:r>
            </a:p>
          </p:txBody>
        </p:sp>
        <p:sp>
          <p:nvSpPr>
            <p:cNvPr id="37" name="二等辺三角形 36">
              <a:extLst>
                <a:ext uri="{FF2B5EF4-FFF2-40B4-BE49-F238E27FC236}">
                  <a16:creationId xmlns:a16="http://schemas.microsoft.com/office/drawing/2014/main" id="{2AACB66B-6115-4007-9C94-571B93742F6F}"/>
                </a:ext>
              </a:extLst>
            </p:cNvPr>
            <p:cNvSpPr/>
            <p:nvPr/>
          </p:nvSpPr>
          <p:spPr>
            <a:xfrm rot="5400000">
              <a:off x="158303" y="3425199"/>
              <a:ext cx="274242" cy="223002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B11445D-CEC3-4473-B4F7-DE06DF5953FA}"/>
              </a:ext>
            </a:extLst>
          </p:cNvPr>
          <p:cNvSpPr txBox="1"/>
          <p:nvPr/>
        </p:nvSpPr>
        <p:spPr>
          <a:xfrm>
            <a:off x="462895" y="6431164"/>
            <a:ext cx="6381037" cy="875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年齢、症状、併用薬の有無など、使用者の状況確認</a:t>
            </a:r>
            <a:endParaRPr lang="en-US" altLang="ja-JP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dirty="0"/>
              <a:t>文書による、情報提供（必要に応じて）</a:t>
            </a:r>
            <a:endParaRPr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CC9881-7478-4516-8EF1-D72D2AE6A9E3}"/>
              </a:ext>
            </a:extLst>
          </p:cNvPr>
          <p:cNvSpPr txBox="1"/>
          <p:nvPr/>
        </p:nvSpPr>
        <p:spPr>
          <a:xfrm>
            <a:off x="70339" y="8081885"/>
            <a:ext cx="667512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 </a:t>
            </a:r>
            <a:r>
              <a:rPr kumimoji="1" lang="en-US" altLang="ja-JP" dirty="0"/>
              <a:t>※</a:t>
            </a:r>
            <a:r>
              <a:rPr kumimoji="1" lang="ja-JP" altLang="en-US" b="1" dirty="0"/>
              <a:t>濫用等のおそれのある医薬品において</a:t>
            </a:r>
            <a:r>
              <a:rPr lang="ja-JP" altLang="en-US" b="1" dirty="0"/>
              <a:t>、複数購入時の理由確認および若年者</a:t>
            </a:r>
            <a:r>
              <a:rPr kumimoji="1" lang="ja-JP" altLang="en-US" b="1" dirty="0"/>
              <a:t>の場合の氏名</a:t>
            </a:r>
            <a:r>
              <a:rPr lang="ja-JP" altLang="en-US" b="1" dirty="0"/>
              <a:t>・年齢確認</a:t>
            </a:r>
            <a:r>
              <a:rPr kumimoji="1" lang="ja-JP" altLang="en-US" dirty="0"/>
              <a:t>は、確認必須となる項目です。</a:t>
            </a:r>
            <a:endParaRPr lang="en-US" altLang="ja-JP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0CF03E-F51A-434E-AB16-964434566FE5}"/>
              </a:ext>
            </a:extLst>
          </p:cNvPr>
          <p:cNvSpPr txBox="1"/>
          <p:nvPr/>
        </p:nvSpPr>
        <p:spPr>
          <a:xfrm>
            <a:off x="356300" y="596403"/>
            <a:ext cx="6145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下記に区分されている医薬品については、</a:t>
            </a:r>
            <a:r>
              <a:rPr kumimoji="1" lang="ja-JP" altLang="en-US" b="1" dirty="0"/>
              <a:t>販売記録の作成は不要</a:t>
            </a:r>
            <a:r>
              <a:rPr kumimoji="1" lang="ja-JP" altLang="en-US" dirty="0"/>
              <a:t>です。</a:t>
            </a:r>
          </a:p>
        </p:txBody>
      </p:sp>
    </p:spTree>
    <p:extLst>
      <p:ext uri="{BB962C8B-B14F-4D97-AF65-F5344CB8AC3E}">
        <p14:creationId xmlns:p14="http://schemas.microsoft.com/office/powerpoint/2010/main" val="370863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>
          <a:defRPr sz="1400" b="1" u="sng" dirty="0" smtClean="0"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4221</TotalTime>
  <Words>400</Words>
  <Application>Microsoft Office PowerPoint</Application>
  <PresentationFormat>画面に合わせる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たんぽぽ薬局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HQ-asano-t</dc:creator>
  <cp:lastModifiedBy>HQ-ogata-t</cp:lastModifiedBy>
  <cp:revision>50</cp:revision>
  <cp:lastPrinted>2023-08-07T01:40:45Z</cp:lastPrinted>
  <dcterms:created xsi:type="dcterms:W3CDTF">2021-09-27T22:36:48Z</dcterms:created>
  <dcterms:modified xsi:type="dcterms:W3CDTF">2023-09-19T08:14:50Z</dcterms:modified>
</cp:coreProperties>
</file>